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0" r:id="rId7"/>
    <p:sldId id="265" r:id="rId8"/>
    <p:sldId id="264" r:id="rId9"/>
    <p:sldId id="267" r:id="rId10"/>
    <p:sldId id="263" r:id="rId11"/>
    <p:sldId id="266" r:id="rId12"/>
    <p:sldId id="268" r:id="rId13"/>
  </p:sldIdLst>
  <p:sldSz cx="7848600" cy="5940425"/>
  <p:notesSz cx="6858000" cy="9144000"/>
  <p:defaultTextStyle>
    <a:defPPr>
      <a:defRPr lang="ru-RU"/>
    </a:defPPr>
    <a:lvl1pPr marL="0" algn="l" defTabSz="78793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93969" algn="l" defTabSz="78793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787938" algn="l" defTabSz="78793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181908" algn="l" defTabSz="78793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575877" algn="l" defTabSz="78793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1969846" algn="l" defTabSz="78793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363815" algn="l" defTabSz="78793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757785" algn="l" defTabSz="78793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151754" algn="l" defTabSz="78793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94660"/>
  </p:normalViewPr>
  <p:slideViewPr>
    <p:cSldViewPr>
      <p:cViewPr varScale="1">
        <p:scale>
          <a:sx n="100" d="100"/>
          <a:sy n="100" d="100"/>
        </p:scale>
        <p:origin x="-1524" y="-84"/>
      </p:cViewPr>
      <p:guideLst>
        <p:guide orient="horz" pos="1871"/>
        <p:guide pos="24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1D257-C889-4B46-AF5E-2E19AEE0D1E4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685800"/>
            <a:ext cx="45307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DA609-64EB-46FA-A5B4-14FF6884DD1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DA609-64EB-46FA-A5B4-14FF6884DD18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88645" y="1845383"/>
            <a:ext cx="6671310" cy="127334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77290" y="3366241"/>
            <a:ext cx="5494020" cy="15181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93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79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81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75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69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63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57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51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690235" y="237893"/>
            <a:ext cx="1765935" cy="506861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2430" y="237893"/>
            <a:ext cx="5166995" cy="506861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9985" y="3817274"/>
            <a:ext cx="6671310" cy="1179834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19985" y="2517806"/>
            <a:ext cx="6671310" cy="1299468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939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879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8190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758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698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63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577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517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92430" y="1386100"/>
            <a:ext cx="3466465" cy="392040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989705" y="1386100"/>
            <a:ext cx="3466465" cy="392040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430" y="1329721"/>
            <a:ext cx="3467828" cy="554164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3969" indent="0">
              <a:buNone/>
              <a:defRPr sz="1700" b="1"/>
            </a:lvl2pPr>
            <a:lvl3pPr marL="787938" indent="0">
              <a:buNone/>
              <a:defRPr sz="1600" b="1"/>
            </a:lvl3pPr>
            <a:lvl4pPr marL="1181908" indent="0">
              <a:buNone/>
              <a:defRPr sz="1400" b="1"/>
            </a:lvl4pPr>
            <a:lvl5pPr marL="1575877" indent="0">
              <a:buNone/>
              <a:defRPr sz="1400" b="1"/>
            </a:lvl5pPr>
            <a:lvl6pPr marL="1969846" indent="0">
              <a:buNone/>
              <a:defRPr sz="1400" b="1"/>
            </a:lvl6pPr>
            <a:lvl7pPr marL="2363815" indent="0">
              <a:buNone/>
              <a:defRPr sz="1400" b="1"/>
            </a:lvl7pPr>
            <a:lvl8pPr marL="2757785" indent="0">
              <a:buNone/>
              <a:defRPr sz="1400" b="1"/>
            </a:lvl8pPr>
            <a:lvl9pPr marL="3151754" indent="0">
              <a:buNone/>
              <a:defRPr sz="1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92430" y="1883885"/>
            <a:ext cx="3467828" cy="3422620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986980" y="1329721"/>
            <a:ext cx="3469190" cy="554164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3969" indent="0">
              <a:buNone/>
              <a:defRPr sz="1700" b="1"/>
            </a:lvl2pPr>
            <a:lvl3pPr marL="787938" indent="0">
              <a:buNone/>
              <a:defRPr sz="1600" b="1"/>
            </a:lvl3pPr>
            <a:lvl4pPr marL="1181908" indent="0">
              <a:buNone/>
              <a:defRPr sz="1400" b="1"/>
            </a:lvl4pPr>
            <a:lvl5pPr marL="1575877" indent="0">
              <a:buNone/>
              <a:defRPr sz="1400" b="1"/>
            </a:lvl5pPr>
            <a:lvl6pPr marL="1969846" indent="0">
              <a:buNone/>
              <a:defRPr sz="1400" b="1"/>
            </a:lvl6pPr>
            <a:lvl7pPr marL="2363815" indent="0">
              <a:buNone/>
              <a:defRPr sz="1400" b="1"/>
            </a:lvl7pPr>
            <a:lvl8pPr marL="2757785" indent="0">
              <a:buNone/>
              <a:defRPr sz="1400" b="1"/>
            </a:lvl8pPr>
            <a:lvl9pPr marL="3151754" indent="0">
              <a:buNone/>
              <a:defRPr sz="1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3986980" y="1883885"/>
            <a:ext cx="3469190" cy="3422620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2431" y="236517"/>
            <a:ext cx="2582135" cy="1006572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68585" y="236517"/>
            <a:ext cx="4387585" cy="5069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2431" y="1243089"/>
            <a:ext cx="2582135" cy="4063416"/>
          </a:xfrm>
        </p:spPr>
        <p:txBody>
          <a:bodyPr/>
          <a:lstStyle>
            <a:lvl1pPr marL="0" indent="0">
              <a:buNone/>
              <a:defRPr sz="1200"/>
            </a:lvl1pPr>
            <a:lvl2pPr marL="393969" indent="0">
              <a:buNone/>
              <a:defRPr sz="1000"/>
            </a:lvl2pPr>
            <a:lvl3pPr marL="787938" indent="0">
              <a:buNone/>
              <a:defRPr sz="900"/>
            </a:lvl3pPr>
            <a:lvl4pPr marL="1181908" indent="0">
              <a:buNone/>
              <a:defRPr sz="800"/>
            </a:lvl4pPr>
            <a:lvl5pPr marL="1575877" indent="0">
              <a:buNone/>
              <a:defRPr sz="800"/>
            </a:lvl5pPr>
            <a:lvl6pPr marL="1969846" indent="0">
              <a:buNone/>
              <a:defRPr sz="800"/>
            </a:lvl6pPr>
            <a:lvl7pPr marL="2363815" indent="0">
              <a:buNone/>
              <a:defRPr sz="800"/>
            </a:lvl7pPr>
            <a:lvl8pPr marL="2757785" indent="0">
              <a:buNone/>
              <a:defRPr sz="800"/>
            </a:lvl8pPr>
            <a:lvl9pPr marL="3151754" indent="0">
              <a:buNone/>
              <a:defRPr sz="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8381" y="4158297"/>
            <a:ext cx="4709160" cy="490911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38381" y="530788"/>
            <a:ext cx="4709160" cy="3564255"/>
          </a:xfrm>
        </p:spPr>
        <p:txBody>
          <a:bodyPr/>
          <a:lstStyle>
            <a:lvl1pPr marL="0" indent="0">
              <a:buNone/>
              <a:defRPr sz="2800"/>
            </a:lvl1pPr>
            <a:lvl2pPr marL="393969" indent="0">
              <a:buNone/>
              <a:defRPr sz="2400"/>
            </a:lvl2pPr>
            <a:lvl3pPr marL="787938" indent="0">
              <a:buNone/>
              <a:defRPr sz="2100"/>
            </a:lvl3pPr>
            <a:lvl4pPr marL="1181908" indent="0">
              <a:buNone/>
              <a:defRPr sz="1700"/>
            </a:lvl4pPr>
            <a:lvl5pPr marL="1575877" indent="0">
              <a:buNone/>
              <a:defRPr sz="1700"/>
            </a:lvl5pPr>
            <a:lvl6pPr marL="1969846" indent="0">
              <a:buNone/>
              <a:defRPr sz="1700"/>
            </a:lvl6pPr>
            <a:lvl7pPr marL="2363815" indent="0">
              <a:buNone/>
              <a:defRPr sz="1700"/>
            </a:lvl7pPr>
            <a:lvl8pPr marL="2757785" indent="0">
              <a:buNone/>
              <a:defRPr sz="1700"/>
            </a:lvl8pPr>
            <a:lvl9pPr marL="3151754" indent="0">
              <a:buNone/>
              <a:defRPr sz="17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538381" y="4649208"/>
            <a:ext cx="4709160" cy="697174"/>
          </a:xfrm>
        </p:spPr>
        <p:txBody>
          <a:bodyPr/>
          <a:lstStyle>
            <a:lvl1pPr marL="0" indent="0">
              <a:buNone/>
              <a:defRPr sz="1200"/>
            </a:lvl1pPr>
            <a:lvl2pPr marL="393969" indent="0">
              <a:buNone/>
              <a:defRPr sz="1000"/>
            </a:lvl2pPr>
            <a:lvl3pPr marL="787938" indent="0">
              <a:buNone/>
              <a:defRPr sz="900"/>
            </a:lvl3pPr>
            <a:lvl4pPr marL="1181908" indent="0">
              <a:buNone/>
              <a:defRPr sz="800"/>
            </a:lvl4pPr>
            <a:lvl5pPr marL="1575877" indent="0">
              <a:buNone/>
              <a:defRPr sz="800"/>
            </a:lvl5pPr>
            <a:lvl6pPr marL="1969846" indent="0">
              <a:buNone/>
              <a:defRPr sz="800"/>
            </a:lvl6pPr>
            <a:lvl7pPr marL="2363815" indent="0">
              <a:buNone/>
              <a:defRPr sz="800"/>
            </a:lvl7pPr>
            <a:lvl8pPr marL="2757785" indent="0">
              <a:buNone/>
              <a:defRPr sz="800"/>
            </a:lvl8pPr>
            <a:lvl9pPr marL="3151754" indent="0">
              <a:buNone/>
              <a:defRPr sz="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2430" y="237892"/>
            <a:ext cx="7063740" cy="990071"/>
          </a:xfrm>
          <a:prstGeom prst="rect">
            <a:avLst/>
          </a:prstGeom>
        </p:spPr>
        <p:txBody>
          <a:bodyPr vert="horz" lIns="78794" tIns="39397" rIns="78794" bIns="39397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430" y="1386100"/>
            <a:ext cx="7063740" cy="3920406"/>
          </a:xfrm>
          <a:prstGeom prst="rect">
            <a:avLst/>
          </a:prstGeom>
        </p:spPr>
        <p:txBody>
          <a:bodyPr vert="horz" lIns="78794" tIns="39397" rIns="78794" bIns="39397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92430" y="5505894"/>
            <a:ext cx="1831340" cy="316273"/>
          </a:xfrm>
          <a:prstGeom prst="rect">
            <a:avLst/>
          </a:prstGeom>
        </p:spPr>
        <p:txBody>
          <a:bodyPr vert="horz" lIns="78794" tIns="39397" rIns="78794" bIns="3939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81605" y="5505894"/>
            <a:ext cx="2485390" cy="316273"/>
          </a:xfrm>
          <a:prstGeom prst="rect">
            <a:avLst/>
          </a:prstGeom>
        </p:spPr>
        <p:txBody>
          <a:bodyPr vert="horz" lIns="78794" tIns="39397" rIns="78794" bIns="39397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5624830" y="5505894"/>
            <a:ext cx="1831340" cy="316273"/>
          </a:xfrm>
          <a:prstGeom prst="rect">
            <a:avLst/>
          </a:prstGeom>
        </p:spPr>
        <p:txBody>
          <a:bodyPr vert="horz" lIns="78794" tIns="39397" rIns="78794" bIns="39397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87938" rtl="0" eaLnBrk="1" latinLnBrk="0" hangingPunct="1"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5477" indent="-295477" algn="l" defTabSz="78793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0200" indent="-246231" algn="l" defTabSz="787938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84923" indent="-196985" algn="l" defTabSz="78793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8892" indent="-196985" algn="l" defTabSz="787938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72862" indent="-196985" algn="l" defTabSz="787938" rtl="0" eaLnBrk="1" latinLnBrk="0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6831" indent="-196985" algn="l" defTabSz="78793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60800" indent="-196985" algn="l" defTabSz="78793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54769" indent="-196985" algn="l" defTabSz="78793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48739" indent="-196985" algn="l" defTabSz="78793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8793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3969" algn="l" defTabSz="78793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87938" algn="l" defTabSz="78793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1908" algn="l" defTabSz="78793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75877" algn="l" defTabSz="78793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69846" algn="l" defTabSz="78793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63815" algn="l" defTabSz="78793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57785" algn="l" defTabSz="78793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1754" algn="l" defTabSz="78793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24922" y="600017"/>
            <a:ext cx="7071786" cy="3234291"/>
          </a:xfrm>
        </p:spPr>
        <p:txBody>
          <a:bodyPr>
            <a:normAutofit fontScale="90000"/>
          </a:bodyPr>
          <a:lstStyle/>
          <a:p>
            <a:r>
              <a:rPr lang="ru-RU" sz="1800" b="1" dirty="0" smtClean="0">
                <a:solidFill>
                  <a:srgbClr val="002060"/>
                </a:solidFill>
                <a:latin typeface="Monotype Corsiva" pitchFamily="66" charset="0"/>
              </a:rPr>
              <a:t>Муниципальное бюджетное дошкольное образовательное </a:t>
            </a:r>
            <a:r>
              <a:rPr lang="en-US" sz="1800" b="1" dirty="0" smtClean="0">
                <a:solidFill>
                  <a:srgbClr val="002060"/>
                </a:solidFill>
                <a:latin typeface="Monotype Corsiva" pitchFamily="66" charset="0"/>
              </a:rPr>
              <a:t> </a:t>
            </a:r>
            <a:r>
              <a:rPr lang="ru-RU" sz="1800" b="1" dirty="0" smtClean="0">
                <a:solidFill>
                  <a:srgbClr val="002060"/>
                </a:solidFill>
                <a:latin typeface="Monotype Corsiva" pitchFamily="66" charset="0"/>
              </a:rPr>
              <a:t>учреждение № </a:t>
            </a:r>
            <a:r>
              <a:rPr lang="ru-RU" sz="1800" b="1" dirty="0" smtClean="0">
                <a:solidFill>
                  <a:srgbClr val="002060"/>
                </a:solidFill>
                <a:latin typeface="Monotype Corsiva" pitchFamily="66" charset="0"/>
              </a:rPr>
              <a:t>128 </a:t>
            </a:r>
            <a:br>
              <a:rPr lang="ru-RU" sz="1800" b="1" dirty="0" smtClean="0">
                <a:solidFill>
                  <a:srgbClr val="002060"/>
                </a:solidFill>
                <a:latin typeface="Monotype Corsiva" pitchFamily="66" charset="0"/>
              </a:rPr>
            </a:br>
            <a:r>
              <a:rPr lang="ru-RU" sz="1800" b="1" dirty="0" smtClean="0">
                <a:solidFill>
                  <a:srgbClr val="002060"/>
                </a:solidFill>
                <a:latin typeface="Monotype Corsiva" pitchFamily="66" charset="0"/>
              </a:rPr>
              <a:t>«</a:t>
            </a:r>
            <a:r>
              <a:rPr lang="ru-RU" sz="1800" b="1" dirty="0" err="1" smtClean="0">
                <a:solidFill>
                  <a:srgbClr val="002060"/>
                </a:solidFill>
                <a:latin typeface="Monotype Corsiva" pitchFamily="66" charset="0"/>
              </a:rPr>
              <a:t>Общеразвивающего</a:t>
            </a:r>
            <a:r>
              <a:rPr lang="ru-RU" sz="1800" b="1" dirty="0" smtClean="0">
                <a:solidFill>
                  <a:srgbClr val="002060"/>
                </a:solidFill>
                <a:latin typeface="Monotype Corsiva" pitchFamily="66" charset="0"/>
              </a:rPr>
              <a:t> вида» г. Кемерово</a:t>
            </a:r>
            <a:r>
              <a:rPr lang="ru-RU" sz="2400" b="1" dirty="0" smtClean="0">
                <a:solidFill>
                  <a:srgbClr val="002060"/>
                </a:solidFill>
                <a:latin typeface="Monotype Corsiva" pitchFamily="66" charset="0"/>
              </a:rPr>
              <a:t/>
            </a:r>
            <a:br>
              <a:rPr lang="ru-RU" sz="2400" b="1" dirty="0" smtClean="0">
                <a:solidFill>
                  <a:srgbClr val="002060"/>
                </a:solidFill>
                <a:latin typeface="Monotype Corsiva" pitchFamily="66" charset="0"/>
              </a:rPr>
            </a:br>
            <a:r>
              <a:rPr lang="ru-RU" sz="2400" b="1" dirty="0">
                <a:solidFill>
                  <a:srgbClr val="002060"/>
                </a:solidFill>
                <a:latin typeface="Monotype Corsiva" pitchFamily="66" charset="0"/>
              </a:rPr>
              <a:t/>
            </a:r>
            <a:br>
              <a:rPr lang="ru-RU" sz="2400" b="1" dirty="0">
                <a:solidFill>
                  <a:srgbClr val="002060"/>
                </a:solidFill>
                <a:latin typeface="Monotype Corsiva" pitchFamily="66" charset="0"/>
              </a:rPr>
            </a:br>
            <a:r>
              <a:rPr lang="ru-RU" sz="2400" b="1" dirty="0" smtClean="0">
                <a:solidFill>
                  <a:srgbClr val="002060"/>
                </a:solidFill>
                <a:latin typeface="Monotype Corsiva" pitchFamily="66" charset="0"/>
              </a:rPr>
              <a:t/>
            </a:r>
            <a:br>
              <a:rPr lang="ru-RU" sz="2400" b="1" dirty="0" smtClean="0">
                <a:solidFill>
                  <a:srgbClr val="002060"/>
                </a:solidFill>
                <a:latin typeface="Monotype Corsiva" pitchFamily="66" charset="0"/>
              </a:rPr>
            </a:br>
            <a:r>
              <a:rPr lang="ru-RU" sz="3100" b="1" dirty="0" err="1" smtClean="0">
                <a:latin typeface="Monotype Corsiva" pitchFamily="66" charset="0"/>
              </a:rPr>
              <a:t>Квест-игра</a:t>
            </a:r>
            <a:r>
              <a:rPr lang="ru-RU" sz="3100" b="1" dirty="0" smtClean="0">
                <a:latin typeface="Monotype Corsiva" pitchFamily="66" charset="0"/>
              </a:rPr>
              <a:t>, как инновационная технология в физическом развитии детей старшего дошкольного возраста в условиях реализации ФГОС ДО</a:t>
            </a:r>
            <a:endParaRPr lang="ru-RU" sz="2400" b="1" dirty="0">
              <a:solidFill>
                <a:srgbClr val="002060"/>
              </a:solidFill>
              <a:latin typeface="Monotype Corsiva" pitchFamily="66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77290" y="3906316"/>
            <a:ext cx="6275402" cy="978034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1800" b="1" dirty="0" smtClean="0">
                <a:solidFill>
                  <a:srgbClr val="002060"/>
                </a:solidFill>
                <a:latin typeface="Monotype Corsiva" pitchFamily="66" charset="0"/>
              </a:rPr>
              <a:t>Составил: </a:t>
            </a:r>
            <a:endParaRPr lang="ru-RU" sz="1800" b="1" dirty="0" smtClean="0">
              <a:solidFill>
                <a:srgbClr val="002060"/>
              </a:solidFill>
              <a:latin typeface="Monotype Corsiva" pitchFamily="66" charset="0"/>
            </a:endParaRPr>
          </a:p>
          <a:p>
            <a:pPr algn="r"/>
            <a:r>
              <a:rPr lang="ru-RU" sz="1800" b="1" dirty="0" err="1" smtClean="0">
                <a:solidFill>
                  <a:srgbClr val="002060"/>
                </a:solidFill>
                <a:latin typeface="Monotype Corsiva" pitchFamily="66" charset="0"/>
              </a:rPr>
              <a:t>Кондрина</a:t>
            </a:r>
            <a:r>
              <a:rPr lang="ru-RU" sz="1800" b="1" dirty="0" smtClean="0">
                <a:solidFill>
                  <a:srgbClr val="002060"/>
                </a:solidFill>
                <a:latin typeface="Monotype Corsiva" pitchFamily="66" charset="0"/>
              </a:rPr>
              <a:t> Е.С., </a:t>
            </a:r>
            <a:endParaRPr lang="ru-RU" sz="1800" b="1" dirty="0" smtClean="0">
              <a:solidFill>
                <a:srgbClr val="002060"/>
              </a:solidFill>
              <a:latin typeface="Monotype Corsiva" pitchFamily="66" charset="0"/>
            </a:endParaRPr>
          </a:p>
          <a:p>
            <a:pPr algn="r"/>
            <a:r>
              <a:rPr lang="ru-RU" sz="1800" b="1" dirty="0" smtClean="0">
                <a:solidFill>
                  <a:srgbClr val="002060"/>
                </a:solidFill>
                <a:latin typeface="Monotype Corsiva" pitchFamily="66" charset="0"/>
              </a:rPr>
              <a:t>воспитатель</a:t>
            </a:r>
            <a:endParaRPr lang="ru-RU" sz="1800" b="1" dirty="0" smtClean="0">
              <a:solidFill>
                <a:srgbClr val="002060"/>
              </a:solidFill>
              <a:latin typeface="Monotype Corsiva" pitchFamily="66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16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l2ko\Pictures\dd7f9baa-1af3-580d-9ebe-8c6b7372db4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241" r="6199" b="16551"/>
          <a:stretch/>
        </p:blipFill>
        <p:spPr bwMode="auto">
          <a:xfrm>
            <a:off x="1664448" y="1558865"/>
            <a:ext cx="4485935" cy="30243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вал 1"/>
          <p:cNvSpPr/>
          <p:nvPr/>
        </p:nvSpPr>
        <p:spPr>
          <a:xfrm>
            <a:off x="2563497" y="533818"/>
            <a:ext cx="2714600" cy="5811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chemeClr val="tx1"/>
                </a:solidFill>
              </a:rPr>
              <a:t>Принципы </a:t>
            </a:r>
            <a:r>
              <a:rPr lang="ru-RU" sz="1800" b="1" dirty="0" err="1" smtClean="0">
                <a:solidFill>
                  <a:schemeClr val="tx1"/>
                </a:solidFill>
              </a:rPr>
              <a:t>квеста</a:t>
            </a:r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51892" y="1170012"/>
            <a:ext cx="1996067" cy="648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Доступность заданий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404020" y="4652557"/>
            <a:ext cx="2049212" cy="6565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Разумность по времени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580484" y="1170012"/>
            <a:ext cx="1850097" cy="67303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Системность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17032" y="2857103"/>
            <a:ext cx="2088229" cy="7200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Использование разных видов деятельности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856083" y="4652557"/>
            <a:ext cx="1977204" cy="63635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Наличие конечного результата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5696116" y="2826196"/>
            <a:ext cx="2152484" cy="8105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Эмоциональная окрашенность заданий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647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Новая папка\папа мама и я к олимпиаде фото лето\папа мама и я к олимпиаде фото лето\DSC017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884" y="161900"/>
            <a:ext cx="4320479" cy="3240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 descr="E:\Новая папка\папа мама и я к олимпиаде фото лето\папа мама и я к олимпиаде фото лето\DSC0159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0244" y="2538164"/>
            <a:ext cx="4320480" cy="3240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Pictures\detsad-286163-1505741127.jpg"/>
          <p:cNvPicPr>
            <a:picLocks noChangeAspect="1" noChangeArrowheads="1"/>
          </p:cNvPicPr>
          <p:nvPr/>
        </p:nvPicPr>
        <p:blipFill>
          <a:blip r:embed="rId2" cstate="print"/>
          <a:srcRect r="-49" b="7155"/>
          <a:stretch>
            <a:fillRect/>
          </a:stretch>
        </p:blipFill>
        <p:spPr bwMode="auto">
          <a:xfrm rot="21154377">
            <a:off x="1908076" y="3042220"/>
            <a:ext cx="3933437" cy="27363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2051" name="Picture 3" descr="E:\ГМО\Новая папка\Screenshot_20230418-113621_Instagram.jpg"/>
          <p:cNvPicPr>
            <a:picLocks noChangeAspect="1" noChangeArrowheads="1"/>
          </p:cNvPicPr>
          <p:nvPr/>
        </p:nvPicPr>
        <p:blipFill>
          <a:blip r:embed="rId3" cstate="print"/>
          <a:srcRect l="3980" b="2564"/>
          <a:stretch>
            <a:fillRect/>
          </a:stretch>
        </p:blipFill>
        <p:spPr bwMode="auto">
          <a:xfrm>
            <a:off x="179884" y="233908"/>
            <a:ext cx="3474284" cy="27363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52" name="Picture 4" descr="E:\ГМО\Новая папка\Screenshot_20230421-140208_VK.jpg"/>
          <p:cNvPicPr>
            <a:picLocks noChangeAspect="1" noChangeArrowheads="1"/>
          </p:cNvPicPr>
          <p:nvPr/>
        </p:nvPicPr>
        <p:blipFill>
          <a:blip r:embed="rId4" cstate="print"/>
          <a:srcRect t="10468" b="3295"/>
          <a:stretch>
            <a:fillRect/>
          </a:stretch>
        </p:blipFill>
        <p:spPr bwMode="auto">
          <a:xfrm rot="21445352">
            <a:off x="3986105" y="169351"/>
            <a:ext cx="3597523" cy="28296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322140"/>
            <a:ext cx="4356348" cy="79208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Monotype Corsiva" pitchFamily="66" charset="0"/>
              </a:rPr>
              <a:t/>
            </a:r>
            <a:br>
              <a:rPr lang="en-US" b="1" dirty="0" smtClean="0">
                <a:solidFill>
                  <a:srgbClr val="C00000"/>
                </a:solidFill>
                <a:latin typeface="Monotype Corsiva" pitchFamily="66" charset="0"/>
              </a:rPr>
            </a:br>
            <a:r>
              <a:rPr lang="ru-RU" b="1" dirty="0" smtClean="0">
                <a:solidFill>
                  <a:srgbClr val="C00000"/>
                </a:solidFill>
                <a:latin typeface="Monotype Corsiva" pitchFamily="66" charset="0"/>
              </a:rPr>
              <a:t>Современный ребенок</a:t>
            </a:r>
            <a:endParaRPr lang="ru-RU" b="1" dirty="0">
              <a:solidFill>
                <a:srgbClr val="C00000"/>
              </a:solidFill>
              <a:latin typeface="Monotype Corsiva" pitchFamily="66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00"/>
            <a:ext cx="3658348" cy="246615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051" name="Picture 3" descr="C:\Users\sl2ko\Pictures\30fa25868d79cf9d52d190aa68a6d45ec0f1fe4a2bb724f9b67fa9d3e1f7b8d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20" y="3042220"/>
            <a:ext cx="3965514" cy="264248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l2ko\Pictures\SyO5Du30OB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92" y="161900"/>
            <a:ext cx="3904136" cy="259228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490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668768" y="0"/>
            <a:ext cx="2448272" cy="914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Развивающие педагогические технологии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Стрелка вниз 2"/>
          <p:cNvSpPr/>
          <p:nvPr/>
        </p:nvSpPr>
        <p:spPr>
          <a:xfrm rot="3051117">
            <a:off x="2457570" y="556211"/>
            <a:ext cx="156031" cy="532933"/>
          </a:xfrm>
          <a:prstGeom prst="downArrow">
            <a:avLst>
              <a:gd name="adj1" fmla="val 50000"/>
              <a:gd name="adj2" fmla="val 1303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 вниз 3"/>
          <p:cNvSpPr/>
          <p:nvPr/>
        </p:nvSpPr>
        <p:spPr>
          <a:xfrm>
            <a:off x="3802194" y="981333"/>
            <a:ext cx="181420" cy="543899"/>
          </a:xfrm>
          <a:prstGeom prst="downArrow">
            <a:avLst>
              <a:gd name="adj1" fmla="val 50000"/>
              <a:gd name="adj2" fmla="val 1205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низ 5"/>
          <p:cNvSpPr/>
          <p:nvPr/>
        </p:nvSpPr>
        <p:spPr>
          <a:xfrm rot="18973192">
            <a:off x="5213974" y="569666"/>
            <a:ext cx="162064" cy="578027"/>
          </a:xfrm>
          <a:prstGeom prst="downArrow">
            <a:avLst>
              <a:gd name="adj1" fmla="val 50000"/>
              <a:gd name="adj2" fmla="val 1189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01762" y="1070987"/>
            <a:ext cx="1800200" cy="57493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tx1"/>
                </a:solidFill>
              </a:rPr>
              <a:t>ИКТ технологии</a:t>
            </a:r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861568" y="1525232"/>
            <a:ext cx="2062671" cy="6846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 err="1" smtClean="0">
                <a:solidFill>
                  <a:schemeClr val="tx1"/>
                </a:solidFill>
              </a:rPr>
              <a:t>Здоровьесберегающие</a:t>
            </a:r>
            <a:r>
              <a:rPr lang="ru-RU" sz="1400" b="1" dirty="0" smtClean="0">
                <a:solidFill>
                  <a:schemeClr val="tx1"/>
                </a:solidFill>
              </a:rPr>
              <a:t> технологии</a:t>
            </a:r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436468" y="1144935"/>
            <a:ext cx="2066528" cy="7386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 smtClean="0">
                <a:solidFill>
                  <a:schemeClr val="tx1"/>
                </a:solidFill>
              </a:rPr>
              <a:t>Технологии проектной деятельности</a:t>
            </a:r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69057" y="2180203"/>
            <a:ext cx="2066528" cy="2880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Подвижные и спортивные игры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83538" y="2654598"/>
            <a:ext cx="2592288" cy="2880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Профилактика плоскостопия и формирование правильной осанки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534682" y="2654598"/>
            <a:ext cx="1969986" cy="2880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Утренняя гимнастика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436468" y="2204503"/>
            <a:ext cx="1994520" cy="2880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Гимнастика пробуждения</a:t>
            </a:r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sl2ko\Desktop\Новая папка\Screenshot_20230418-110219_Instagr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75" y="3114228"/>
            <a:ext cx="2427709" cy="19113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l2ko\Desktop\Новая папка\Screenshot_20230418-112019_Instagra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416" r="9563" b="25194"/>
          <a:stretch/>
        </p:blipFill>
        <p:spPr bwMode="auto">
          <a:xfrm>
            <a:off x="4906477" y="3025682"/>
            <a:ext cx="2796107" cy="19999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l2ko\Desktop\Новая папка\Screenshot_20230421-160210_V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308" t="9506" r="4362" b="7486"/>
          <a:stretch/>
        </p:blipFill>
        <p:spPr bwMode="auto">
          <a:xfrm>
            <a:off x="2340124" y="3924201"/>
            <a:ext cx="2910210" cy="20162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7407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956" y="737964"/>
            <a:ext cx="6768752" cy="648072"/>
          </a:xfrm>
        </p:spPr>
        <p:txBody>
          <a:bodyPr>
            <a:noAutofit/>
          </a:bodyPr>
          <a:lstStyle/>
          <a:p>
            <a:r>
              <a:rPr lang="ru-RU" sz="2000" b="1" dirty="0" smtClean="0">
                <a:latin typeface="Monotype Corsiva" pitchFamily="66" charset="0"/>
              </a:rPr>
              <a:t> </a:t>
            </a:r>
            <a:r>
              <a:rPr lang="ru-RU" sz="2000" b="1" dirty="0">
                <a:latin typeface="Monotype Corsiva" pitchFamily="66" charset="0"/>
              </a:rPr>
              <a:t>«Только та игра целесообразна, в которой ребенок активно действует, самостоятельно мыслит, строит, комбинирует, преодолевает трудности</a:t>
            </a:r>
            <a:r>
              <a:rPr lang="ru-RU" sz="2000" b="1" dirty="0" smtClean="0">
                <a:latin typeface="Monotype Corsiva" pitchFamily="66" charset="0"/>
              </a:rPr>
              <a:t>»</a:t>
            </a:r>
            <a:br>
              <a:rPr lang="ru-RU" sz="2000" b="1" dirty="0" smtClean="0">
                <a:latin typeface="Monotype Corsiva" pitchFamily="66" charset="0"/>
              </a:rPr>
            </a:br>
            <a:r>
              <a:rPr lang="ru-RU" sz="2000" b="1" dirty="0" smtClean="0">
                <a:latin typeface="Monotype Corsiva" pitchFamily="66" charset="0"/>
              </a:rPr>
              <a:t>                                                                           </a:t>
            </a:r>
            <a:r>
              <a:rPr lang="ru-RU" sz="2000" dirty="0" smtClean="0">
                <a:latin typeface="Monotype Corsiva" pitchFamily="66" charset="0"/>
              </a:rPr>
              <a:t>А. С. Макаренко</a:t>
            </a:r>
            <a:endParaRPr lang="ru-RU" sz="2000" dirty="0">
              <a:latin typeface="Monotype Corsiva" pitchFamily="66" charset="0"/>
            </a:endParaRPr>
          </a:p>
        </p:txBody>
      </p:sp>
      <p:pic>
        <p:nvPicPr>
          <p:cNvPr id="1027" name="Picture 3" descr="C:\Users\sl2ko\Desktop\Новая папка\DSC0419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20" y="1818084"/>
            <a:ext cx="5232778" cy="39245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577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1902728" y="1890092"/>
            <a:ext cx="4037796" cy="138603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chemeClr val="tx1"/>
                </a:solidFill>
              </a:rPr>
              <a:t>Система работы внедрения </a:t>
            </a:r>
            <a:r>
              <a:rPr lang="ru-RU" sz="1800" b="1" dirty="0" err="1" smtClean="0">
                <a:solidFill>
                  <a:schemeClr val="tx1"/>
                </a:solidFill>
              </a:rPr>
              <a:t>квест</a:t>
            </a:r>
            <a:r>
              <a:rPr lang="ru-RU" sz="1800" b="1" dirty="0" smtClean="0">
                <a:solidFill>
                  <a:schemeClr val="tx1"/>
                </a:solidFill>
              </a:rPr>
              <a:t>-технологии в физическое развитие дошкольников</a:t>
            </a:r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0" y="593948"/>
            <a:ext cx="2772173" cy="136815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Подвижные игры, игры-эстафеты на</a:t>
            </a:r>
          </a:p>
          <a:p>
            <a:pPr algn="ctr"/>
            <a:r>
              <a:rPr lang="ru-RU" sz="1400" b="1" dirty="0">
                <a:solidFill>
                  <a:schemeClr val="tx1"/>
                </a:solidFill>
              </a:rPr>
              <a:t>физкультурном занятии, как отдельные элементы.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79884" y="3258244"/>
            <a:ext cx="2808312" cy="17064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Проведение физкультурного занятия в форме </a:t>
            </a:r>
            <a:r>
              <a:rPr lang="ru-RU" sz="1400" b="1" dirty="0" err="1">
                <a:solidFill>
                  <a:schemeClr val="tx1"/>
                </a:solidFill>
              </a:rPr>
              <a:t>квест</a:t>
            </a:r>
            <a:r>
              <a:rPr lang="ru-RU" sz="1400" b="1" dirty="0">
                <a:solidFill>
                  <a:schemeClr val="tx1"/>
                </a:solidFill>
              </a:rPr>
              <a:t>-игры в физкультурном зале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500364" y="521940"/>
            <a:ext cx="3132212" cy="140665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Физкультурное развлечение в форме </a:t>
            </a:r>
            <a:r>
              <a:rPr lang="ru-RU" sz="1400" b="1" dirty="0" err="1">
                <a:solidFill>
                  <a:schemeClr val="tx1"/>
                </a:solidFill>
              </a:rPr>
              <a:t>квест</a:t>
            </a:r>
            <a:r>
              <a:rPr lang="ru-RU" sz="1400" b="1" dirty="0">
                <a:solidFill>
                  <a:schemeClr val="tx1"/>
                </a:solidFill>
              </a:rPr>
              <a:t>-игры в спортивном зале</a:t>
            </a:r>
          </a:p>
          <a:p>
            <a:pPr algn="ctr"/>
            <a:r>
              <a:rPr lang="ru-RU" sz="1400" b="1" dirty="0">
                <a:solidFill>
                  <a:schemeClr val="tx1"/>
                </a:solidFill>
              </a:rPr>
              <a:t>-в одной группе</a:t>
            </a:r>
          </a:p>
          <a:p>
            <a:pPr algn="ctr"/>
            <a:r>
              <a:rPr lang="ru-RU" sz="1400" b="1" dirty="0">
                <a:solidFill>
                  <a:schemeClr val="tx1"/>
                </a:solidFill>
              </a:rPr>
              <a:t>-между группами.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140324" y="3330252"/>
            <a:ext cx="3564260" cy="158417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Спортивный праздник в здании детского сада с использованием нескольких</a:t>
            </a:r>
          </a:p>
          <a:p>
            <a:pPr algn="ctr"/>
            <a:r>
              <a:rPr lang="ru-RU" sz="1400" b="1" dirty="0">
                <a:solidFill>
                  <a:schemeClr val="tx1"/>
                </a:solidFill>
              </a:rPr>
              <a:t>помещений</a:t>
            </a:r>
          </a:p>
          <a:p>
            <a:pPr algn="ctr"/>
            <a:r>
              <a:rPr lang="ru-RU" sz="1400" b="1" dirty="0">
                <a:solidFill>
                  <a:schemeClr val="tx1"/>
                </a:solidFill>
              </a:rPr>
              <a:t>-с одной группой</a:t>
            </a:r>
          </a:p>
          <a:p>
            <a:pPr algn="ctr"/>
            <a:r>
              <a:rPr lang="ru-RU" sz="1400" b="1" dirty="0">
                <a:solidFill>
                  <a:schemeClr val="tx1"/>
                </a:solidFill>
              </a:rPr>
              <a:t>-между группами</a:t>
            </a:r>
          </a:p>
          <a:p>
            <a:pPr algn="ctr"/>
            <a:r>
              <a:rPr lang="ru-RU" sz="1400" b="1" dirty="0">
                <a:solidFill>
                  <a:schemeClr val="tx1"/>
                </a:solidFill>
              </a:rPr>
              <a:t>-совместно с родителями совместно с другими детскими садами микрорайона</a:t>
            </a:r>
          </a:p>
        </p:txBody>
      </p:sp>
    </p:spTree>
    <p:extLst>
      <p:ext uri="{BB962C8B-B14F-4D97-AF65-F5344CB8AC3E}">
        <p14:creationId xmlns="" xmlns:p14="http://schemas.microsoft.com/office/powerpoint/2010/main" val="179281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1908076" y="1"/>
            <a:ext cx="4032448" cy="5219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Реализуемые задачи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3" name="Стрелка вниз 2"/>
          <p:cNvSpPr/>
          <p:nvPr/>
        </p:nvSpPr>
        <p:spPr>
          <a:xfrm rot="2514373">
            <a:off x="1562087" y="328541"/>
            <a:ext cx="195022" cy="332375"/>
          </a:xfrm>
          <a:prstGeom prst="downArrow">
            <a:avLst>
              <a:gd name="adj1" fmla="val 50000"/>
              <a:gd name="adj2" fmla="val 10086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 вниз 3"/>
          <p:cNvSpPr/>
          <p:nvPr/>
        </p:nvSpPr>
        <p:spPr>
          <a:xfrm>
            <a:off x="3924300" y="593948"/>
            <a:ext cx="170308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низ 4"/>
          <p:cNvSpPr/>
          <p:nvPr/>
        </p:nvSpPr>
        <p:spPr>
          <a:xfrm rot="19506342">
            <a:off x="6099175" y="323577"/>
            <a:ext cx="174148" cy="357641"/>
          </a:xfrm>
          <a:prstGeom prst="downArrow">
            <a:avLst>
              <a:gd name="adj1" fmla="val 50000"/>
              <a:gd name="adj2" fmla="val 10086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7876" y="665956"/>
            <a:ext cx="1872208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Образовательные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24500" y="665956"/>
            <a:ext cx="1872208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Воспитательные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88196" y="953988"/>
            <a:ext cx="1906076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Развивающие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2052" name="Picture 4" descr="C:\Users\sl2ko\Desktop\Новая папка\Экология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0" y="1386036"/>
            <a:ext cx="3370928" cy="23042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l2ko\Desktop\Новая папка\Screenshot_20230421-140233_V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182" b="8496"/>
          <a:stretch/>
        </p:blipFill>
        <p:spPr bwMode="auto">
          <a:xfrm>
            <a:off x="4212332" y="1314028"/>
            <a:ext cx="3483087" cy="23986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l2ko\Desktop\Новая папка\Screenshot_20230418-112909_Instagram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7" t="27347" r="10094" b="8601"/>
          <a:stretch/>
        </p:blipFill>
        <p:spPr bwMode="auto">
          <a:xfrm>
            <a:off x="2196108" y="3330252"/>
            <a:ext cx="3544305" cy="24661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074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412132" y="161900"/>
            <a:ext cx="2903043" cy="75608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Виды </a:t>
            </a:r>
            <a:r>
              <a:rPr lang="ru-RU" b="1" dirty="0" err="1" smtClean="0">
                <a:solidFill>
                  <a:schemeClr val="tx1"/>
                </a:solidFill>
              </a:rPr>
              <a:t>квестов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23898" y="1182017"/>
            <a:ext cx="1944216" cy="5151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Линейные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772172" y="1386036"/>
            <a:ext cx="2183764" cy="5040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Круговые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508476" y="1230915"/>
            <a:ext cx="2054954" cy="4728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Штурмовые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7" y="2034108"/>
            <a:ext cx="2961058" cy="22207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 descr="C:\Users\sl2ko\Desktop\Новая папка\Screenshot_20230418-113513_Instagram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649" b="13777"/>
          <a:stretch/>
        </p:blipFill>
        <p:spPr bwMode="auto">
          <a:xfrm>
            <a:off x="4788395" y="1955169"/>
            <a:ext cx="2963471" cy="2311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383" r="6094" b="7909"/>
          <a:stretch/>
        </p:blipFill>
        <p:spPr bwMode="auto">
          <a:xfrm>
            <a:off x="2290027" y="3546276"/>
            <a:ext cx="3168352" cy="22825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Стрелка вниз 8"/>
          <p:cNvSpPr/>
          <p:nvPr/>
        </p:nvSpPr>
        <p:spPr>
          <a:xfrm rot="1668816">
            <a:off x="2284326" y="678195"/>
            <a:ext cx="155626" cy="416667"/>
          </a:xfrm>
          <a:prstGeom prst="downArrow">
            <a:avLst>
              <a:gd name="adj1" fmla="val 50000"/>
              <a:gd name="adj2" fmla="val 10414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/>
          <p:cNvSpPr/>
          <p:nvPr/>
        </p:nvSpPr>
        <p:spPr>
          <a:xfrm>
            <a:off x="3852292" y="953988"/>
            <a:ext cx="128873" cy="404100"/>
          </a:xfrm>
          <a:prstGeom prst="downArrow">
            <a:avLst>
              <a:gd name="adj1" fmla="val 50000"/>
              <a:gd name="adj2" fmla="val 10414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/>
          <p:cNvSpPr/>
          <p:nvPr/>
        </p:nvSpPr>
        <p:spPr>
          <a:xfrm rot="19021701">
            <a:off x="5349097" y="662251"/>
            <a:ext cx="162963" cy="441629"/>
          </a:xfrm>
          <a:prstGeom prst="downArrow">
            <a:avLst>
              <a:gd name="adj1" fmla="val 50000"/>
              <a:gd name="adj2" fmla="val 10086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E:\ГМО\Новая папка\Screenshot_20230418-113331_Instagr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7174" y="3114228"/>
            <a:ext cx="2711426" cy="23762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E:\Новая папка\Screenshot_20230421-140208_V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42220"/>
            <a:ext cx="2700164" cy="24627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1" name="Picture 3" descr="E:\Новая папка\Screenshot_20230418-110227_Instagram.jpg"/>
          <p:cNvPicPr>
            <a:picLocks noChangeAspect="1" noChangeArrowheads="1"/>
          </p:cNvPicPr>
          <p:nvPr/>
        </p:nvPicPr>
        <p:blipFill>
          <a:blip r:embed="rId5" cstate="print"/>
          <a:srcRect l="16844"/>
          <a:stretch>
            <a:fillRect/>
          </a:stretch>
        </p:blipFill>
        <p:spPr bwMode="auto">
          <a:xfrm>
            <a:off x="5805276" y="0"/>
            <a:ext cx="2043324" cy="19621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E:\Новая папка\Screenshot_20230418-113839_Instagra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-1"/>
            <a:ext cx="2052092" cy="19637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Скругленный прямоугольник 3"/>
          <p:cNvSpPr/>
          <p:nvPr/>
        </p:nvSpPr>
        <p:spPr>
          <a:xfrm>
            <a:off x="2196108" y="0"/>
            <a:ext cx="3434680" cy="6480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 smtClean="0">
              <a:solidFill>
                <a:schemeClr val="tx1"/>
              </a:solidFill>
            </a:endParaRPr>
          </a:p>
          <a:p>
            <a:pPr algn="ctr"/>
            <a:r>
              <a:rPr lang="ru-RU" b="1" dirty="0" smtClean="0">
                <a:solidFill>
                  <a:schemeClr val="tx1"/>
                </a:solidFill>
              </a:rPr>
              <a:t>Алгоритм организации </a:t>
            </a:r>
            <a:r>
              <a:rPr lang="ru-RU" b="1" dirty="0" err="1" smtClean="0">
                <a:solidFill>
                  <a:schemeClr val="tx1"/>
                </a:solidFill>
              </a:rPr>
              <a:t>квест-игры</a:t>
            </a:r>
            <a:endParaRPr lang="ru-RU" b="1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5" name="Полилиния 4"/>
          <p:cNvSpPr/>
          <p:nvPr/>
        </p:nvSpPr>
        <p:spPr>
          <a:xfrm>
            <a:off x="2772172" y="737964"/>
            <a:ext cx="2304256" cy="360040"/>
          </a:xfrm>
          <a:custGeom>
            <a:avLst/>
            <a:gdLst>
              <a:gd name="connsiteX0" fmla="*/ 0 w 2066528"/>
              <a:gd name="connsiteY0" fmla="*/ 60008 h 360040"/>
              <a:gd name="connsiteX1" fmla="*/ 17576 w 2066528"/>
              <a:gd name="connsiteY1" fmla="*/ 17576 h 360040"/>
              <a:gd name="connsiteX2" fmla="*/ 60008 w 2066528"/>
              <a:gd name="connsiteY2" fmla="*/ 0 h 360040"/>
              <a:gd name="connsiteX3" fmla="*/ 2006520 w 2066528"/>
              <a:gd name="connsiteY3" fmla="*/ 0 h 360040"/>
              <a:gd name="connsiteX4" fmla="*/ 2048952 w 2066528"/>
              <a:gd name="connsiteY4" fmla="*/ 17576 h 360040"/>
              <a:gd name="connsiteX5" fmla="*/ 2066528 w 2066528"/>
              <a:gd name="connsiteY5" fmla="*/ 60008 h 360040"/>
              <a:gd name="connsiteX6" fmla="*/ 2066528 w 2066528"/>
              <a:gd name="connsiteY6" fmla="*/ 300032 h 360040"/>
              <a:gd name="connsiteX7" fmla="*/ 2048952 w 2066528"/>
              <a:gd name="connsiteY7" fmla="*/ 342464 h 360040"/>
              <a:gd name="connsiteX8" fmla="*/ 2006520 w 2066528"/>
              <a:gd name="connsiteY8" fmla="*/ 360040 h 360040"/>
              <a:gd name="connsiteX9" fmla="*/ 60008 w 2066528"/>
              <a:gd name="connsiteY9" fmla="*/ 360040 h 360040"/>
              <a:gd name="connsiteX10" fmla="*/ 17576 w 2066528"/>
              <a:gd name="connsiteY10" fmla="*/ 342464 h 360040"/>
              <a:gd name="connsiteX11" fmla="*/ 0 w 2066528"/>
              <a:gd name="connsiteY11" fmla="*/ 300032 h 360040"/>
              <a:gd name="connsiteX12" fmla="*/ 0 w 2066528"/>
              <a:gd name="connsiteY12" fmla="*/ 60008 h 36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6528" h="360040">
                <a:moveTo>
                  <a:pt x="0" y="60008"/>
                </a:moveTo>
                <a:cubicBezTo>
                  <a:pt x="0" y="44093"/>
                  <a:pt x="6322" y="28830"/>
                  <a:pt x="17576" y="17576"/>
                </a:cubicBezTo>
                <a:cubicBezTo>
                  <a:pt x="28830" y="6322"/>
                  <a:pt x="44093" y="0"/>
                  <a:pt x="60008" y="0"/>
                </a:cubicBezTo>
                <a:lnTo>
                  <a:pt x="2006520" y="0"/>
                </a:lnTo>
                <a:cubicBezTo>
                  <a:pt x="2022435" y="0"/>
                  <a:pt x="2037698" y="6322"/>
                  <a:pt x="2048952" y="17576"/>
                </a:cubicBezTo>
                <a:cubicBezTo>
                  <a:pt x="2060206" y="28830"/>
                  <a:pt x="2066528" y="44093"/>
                  <a:pt x="2066528" y="60008"/>
                </a:cubicBezTo>
                <a:lnTo>
                  <a:pt x="2066528" y="300032"/>
                </a:lnTo>
                <a:cubicBezTo>
                  <a:pt x="2066528" y="315947"/>
                  <a:pt x="2060206" y="331210"/>
                  <a:pt x="2048952" y="342464"/>
                </a:cubicBezTo>
                <a:cubicBezTo>
                  <a:pt x="2037698" y="353718"/>
                  <a:pt x="2022435" y="360040"/>
                  <a:pt x="2006520" y="360040"/>
                </a:cubicBezTo>
                <a:lnTo>
                  <a:pt x="60008" y="360040"/>
                </a:lnTo>
                <a:cubicBezTo>
                  <a:pt x="44093" y="360040"/>
                  <a:pt x="28830" y="353718"/>
                  <a:pt x="17576" y="342464"/>
                </a:cubicBezTo>
                <a:cubicBezTo>
                  <a:pt x="6322" y="331210"/>
                  <a:pt x="0" y="315947"/>
                  <a:pt x="0" y="300032"/>
                </a:cubicBezTo>
                <a:lnTo>
                  <a:pt x="0" y="6000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 smtClean="0">
              <a:solidFill>
                <a:schemeClr val="tx1"/>
              </a:solidFill>
            </a:endParaRPr>
          </a:p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Определить цели и задачи</a:t>
            </a:r>
          </a:p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556148" y="1170012"/>
            <a:ext cx="2808312" cy="3600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Выбрать место проведения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692052" y="1602060"/>
            <a:ext cx="4536504" cy="3600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Составить паспорт прохождения этапов или карту маршрутов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484140" y="2034108"/>
            <a:ext cx="2952328" cy="3600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Сформировать состав участников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548036" y="2466156"/>
            <a:ext cx="5112568" cy="3600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Разработать легенду, ее формат и правила, написать сценарий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484140" y="2898204"/>
            <a:ext cx="3096344" cy="3600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Подготовить задания, реквизит для игры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2412132" y="3330252"/>
            <a:ext cx="3168352" cy="3600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sz="1200" b="1" dirty="0" smtClean="0">
                <a:solidFill>
                  <a:schemeClr val="tx1"/>
                </a:solidFill>
              </a:rPr>
              <a:t>Назначить дату, </a:t>
            </a:r>
            <a:r>
              <a:rPr lang="ru-RU" sz="1200" b="1" dirty="0" err="1" smtClean="0">
                <a:solidFill>
                  <a:schemeClr val="tx1"/>
                </a:solidFill>
              </a:rPr>
              <a:t>замотивировать</a:t>
            </a:r>
            <a:r>
              <a:rPr lang="ru-RU" sz="1200" b="1" dirty="0" smtClean="0">
                <a:solidFill>
                  <a:schemeClr val="tx1"/>
                </a:solidFill>
              </a:rPr>
              <a:t> участников</a:t>
            </a:r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2052" name="Picture 4" descr="E:\Новая папка\Screenshot_20230418-112838_Instagram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72172" y="3876079"/>
            <a:ext cx="2336996" cy="206434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36014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0" y="305916"/>
            <a:ext cx="1692052" cy="36004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Карта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1692052" y="809972"/>
            <a:ext cx="2016224" cy="36004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Маршрутный лист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5760368" y="305916"/>
            <a:ext cx="2088232" cy="36004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Волшебный клубок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3780284" y="809972"/>
            <a:ext cx="1944216" cy="36004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Волшебный экран</a:t>
            </a:r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700164" y="0"/>
            <a:ext cx="2426568" cy="7379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Варианты составления маршрутов</a:t>
            </a:r>
            <a:endParaRPr lang="ru-RU" b="1" dirty="0"/>
          </a:p>
        </p:txBody>
      </p:sp>
      <p:pic>
        <p:nvPicPr>
          <p:cNvPr id="1027" name="Picture 3" descr="C:\Users\user\Pictures\kvesty-dlya-detej-3-5-le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14028"/>
            <a:ext cx="3144348" cy="23557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E:\Новая папка\Screenshot_20230421-135842_V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740" y="3546276"/>
            <a:ext cx="2697633" cy="23941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C:\Users\user\Pictures\img4_9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380" y="1314028"/>
            <a:ext cx="3099175" cy="23058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9" name="Picture 5" descr="C:\Users\user\Pictures\jln0EwPRv7w.jpg"/>
          <p:cNvPicPr>
            <a:picLocks noChangeAspect="1" noChangeArrowheads="1"/>
          </p:cNvPicPr>
          <p:nvPr/>
        </p:nvPicPr>
        <p:blipFill>
          <a:blip r:embed="rId5" cstate="print"/>
          <a:srcRect l="46311" t="24978" b="1755"/>
          <a:stretch>
            <a:fillRect/>
          </a:stretch>
        </p:blipFill>
        <p:spPr bwMode="auto">
          <a:xfrm>
            <a:off x="4103294" y="3546275"/>
            <a:ext cx="2677280" cy="23941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212</Words>
  <Application>Microsoft Office PowerPoint</Application>
  <PresentationFormat>Произвольный</PresentationFormat>
  <Paragraphs>57</Paragraphs>
  <Slides>12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Муниципальное бюджетное дошкольное образовательное  учреждение № 128  «Общеразвивающего вида» г. Кемерово   Квест-игра, как инновационная технология в физическом развитии детей старшего дошкольного возраста в условиях реализации ФГОС ДО</vt:lpstr>
      <vt:lpstr> Современный ребенок</vt:lpstr>
      <vt:lpstr>Слайд 3</vt:lpstr>
      <vt:lpstr> «Только та игра целесообразна, в которой ребенок активно действует, самостоятельно мыслит, строит, комбинирует, преодолевает трудности»                                                                            А. С. Макаренко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Вячеслав Кондрин</dc:creator>
  <cp:lastModifiedBy>Пользователь Windows</cp:lastModifiedBy>
  <cp:revision>64</cp:revision>
  <dcterms:created xsi:type="dcterms:W3CDTF">2023-04-19T01:26:20Z</dcterms:created>
  <dcterms:modified xsi:type="dcterms:W3CDTF">2023-04-24T15:59:16Z</dcterms:modified>
</cp:coreProperties>
</file>